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a4e576b7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a4e576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a4e576b7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a4e576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a4e576b7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aa4e576b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a4e576b7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aa4e576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aa4e576b7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aa4e576b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a4e576b7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a4e576b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a4e576b7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aa4e576b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a4e576b7_0_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a4e576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a4e576b7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a4e576b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a4e576b7_0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aa4e576b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92c06ae3_0_8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92c06ae3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a4e576b7_0_1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a4e576b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a4e576b7_0_1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aa4e576b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</a:t>
            </a:r>
            <a:r>
              <a:rPr lang="en"/>
              <a:t>1984? Yeah right, man. That's a typo. Orwell is here now. He's livin' large" - Cereal Killer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a4e576b7_0_1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a4e576b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 in 2018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a4e576b7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aa4e576b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a4e576b7_0_1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a4e576b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aa4e576b7_0_1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aa4e576b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a4e576b7_0_1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aa4e576b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a4e576b7_0_1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a4e576b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0374510dc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0374510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28fc0e2c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b28fc0e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374510dc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374510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0374510dc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0374510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374510dc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0374510d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0374510dc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0374510d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0374510dc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0374510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a4e576b7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aa4e576b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995cbead8_3_3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995cbead8_3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0374510dc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0374510d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92c06ae3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92c06ae3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92c06ae3_0_11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92c06ae3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92c06ae3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92c06ae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262ad48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262ad4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a4e576b7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a4e576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a4e576b7_0_20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a4e576b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81000" y="3042001"/>
            <a:ext cx="2835275" cy="602456"/>
          </a:xfrm>
          <a:custGeom>
            <a:rect b="b" l="l" r="r" t="t"/>
            <a:pathLst>
              <a:path extrusionOk="0" h="1012" w="3572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781800" y="3494438"/>
            <a:ext cx="1903413" cy="552450"/>
          </a:xfrm>
          <a:custGeom>
            <a:rect b="b" l="l" r="r" t="t"/>
            <a:pathLst>
              <a:path extrusionOk="0" h="927" w="2398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1000" y="0"/>
            <a:ext cx="1136700" cy="297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68663" y="3494438"/>
            <a:ext cx="1700100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021263" y="3494438"/>
            <a:ext cx="1684200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46975" y="4087370"/>
            <a:ext cx="1139825" cy="1057275"/>
          </a:xfrm>
          <a:custGeom>
            <a:rect b="b" l="l" r="r" t="t"/>
            <a:pathLst>
              <a:path extrusionOk="0" h="1776" w="1437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2220061" y="2187175"/>
            <a:ext cx="47100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52401" y="1028700"/>
            <a:ext cx="2208213" cy="2387203"/>
          </a:xfrm>
          <a:custGeom>
            <a:rect b="b" l="l" r="r" t="t"/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52401" y="3481388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2413001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911726" y="1028700"/>
            <a:ext cx="1965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152401" y="1028700"/>
            <a:ext cx="2208213" cy="2387203"/>
          </a:xfrm>
          <a:custGeom>
            <a:rect b="b" l="l" r="r" t="t"/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52401" y="3481388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413001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4911726" y="1028700"/>
            <a:ext cx="1965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854948" y="1184672"/>
            <a:ext cx="3859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2" type="body"/>
          </p:nvPr>
        </p:nvSpPr>
        <p:spPr>
          <a:xfrm>
            <a:off x="4827084" y="1184672"/>
            <a:ext cx="3859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152401" y="1028700"/>
            <a:ext cx="2208213" cy="2387203"/>
          </a:xfrm>
          <a:custGeom>
            <a:rect b="b" l="l" r="r" t="t"/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152401" y="3481388"/>
            <a:ext cx="498600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413001" y="102870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4911726" y="1028700"/>
            <a:ext cx="1965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6943725" y="102870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flipH="1" rot="10800000">
            <a:off x="228600" y="4000519"/>
            <a:ext cx="2208225" cy="1145739"/>
          </a:xfrm>
          <a:custGeom>
            <a:rect b="b" l="l" r="r" t="t"/>
            <a:pathLst>
              <a:path extrusionOk="0" h="18832" w="1000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2497137" y="4000500"/>
            <a:ext cx="2432100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4995862" y="4000500"/>
            <a:ext cx="1965300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010400" y="4000500"/>
            <a:ext cx="2133600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020958" y="4406309"/>
            <a:ext cx="78132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2413001" y="0"/>
            <a:ext cx="24321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4911726" y="0"/>
            <a:ext cx="1965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6943725" y="0"/>
            <a:ext cx="2200200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4987528"/>
            <a:ext cx="2432100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498725" y="4987528"/>
            <a:ext cx="1965300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513262" y="4987528"/>
            <a:ext cx="4630800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ek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Char char="●"/>
              <a:defRPr sz="3000">
                <a:solidFill>
                  <a:schemeClr val="lt2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 sz="1800">
                <a:solidFill>
                  <a:schemeClr val="lt2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999" y="47068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brandon@blanu.net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ctrTitle"/>
          </p:nvPr>
        </p:nvSpPr>
        <p:spPr>
          <a:xfrm>
            <a:off x="1714500" y="2187175"/>
            <a:ext cx="56103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Internet Freedom</a:t>
            </a:r>
            <a:endParaRPr/>
          </a:p>
        </p:txBody>
      </p:sp>
      <p:sp>
        <p:nvSpPr>
          <p:cNvPr id="67" name="Google Shape;67;p8"/>
          <p:cNvSpPr txBox="1"/>
          <p:nvPr>
            <p:ph idx="1" type="subTitle"/>
          </p:nvPr>
        </p:nvSpPr>
        <p:spPr>
          <a:xfrm>
            <a:off x="446175" y="3731175"/>
            <a:ext cx="64839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Why It Will Fail, and How We Will Save It</a:t>
            </a:r>
            <a:endParaRPr/>
          </a:p>
        </p:txBody>
      </p:sp>
      <p:sp>
        <p:nvSpPr>
          <p:cNvPr id="68" name="Google Shape;68;p8"/>
          <p:cNvSpPr txBox="1"/>
          <p:nvPr>
            <p:ph type="ctrTitle"/>
          </p:nvPr>
        </p:nvSpPr>
        <p:spPr>
          <a:xfrm>
            <a:off x="1104900" y="153075"/>
            <a:ext cx="6999000" cy="8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Operator Foundation</a:t>
            </a:r>
            <a:endParaRPr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1020958" y="4406309"/>
            <a:ext cx="78132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credible and relevant information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438" y="74353"/>
            <a:ext cx="5121125" cy="381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Human Rights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Public Safety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Democracy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Health and Welfare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Education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Economic Prosperity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Equal Rights</a:t>
            </a:r>
            <a:endParaRPr/>
          </a:p>
        </p:txBody>
      </p:sp>
      <p:sp>
        <p:nvSpPr>
          <p:cNvPr id="149" name="Google Shape;149;p18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Declaration of Independence of Cyberspace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Hacker Manifesto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Temporary Autonomous Zone</a:t>
            </a:r>
            <a:endParaRPr sz="2400"/>
          </a:p>
        </p:txBody>
      </p:sp>
      <p:sp>
        <p:nvSpPr>
          <p:cNvPr id="155" name="Google Shape;155;p19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1990s Internet Theory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Declaration of Independence of Cyberspace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Governments of the Industrial World, you weary giants of flesh and steel, I come from Cyberspace, the new home of Mind. On behalf of the future, I ask you of the past to leave us alone. You are not welcome among us. You have no sovereignty where we gather.</a:t>
            </a:r>
            <a:endParaRPr sz="2400">
              <a:solidFill>
                <a:schemeClr val="lt1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                                                          </a:t>
            </a:r>
            <a:r>
              <a:rPr lang="en" sz="2400">
                <a:solidFill>
                  <a:schemeClr val="accent2"/>
                </a:solidFill>
              </a:rPr>
              <a:t>  John Perry Barlow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1990s Internet Theory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Hacker Manifesto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is our world now. The world of the electron and the switch; the beauty of the baud. We exist without nationality, skin color, or religious bias.</a:t>
            </a:r>
            <a:endParaRPr>
              <a:solidFill>
                <a:schemeClr val="lt1"/>
              </a:solidFill>
            </a:endParaRPr>
          </a:p>
          <a:p>
            <a:pPr indent="457200" lvl="0" marL="18288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Loyd "The Mentor" Blankenship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1990s Internet Theory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Temporary Autonomous Zone</a:t>
            </a:r>
            <a:endParaRPr>
              <a:solidFill>
                <a:schemeClr val="accent4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new territory of the moment is created that is on the boundary line of established regions. Any attempt at permanence that goes beyond the moment deteriorates to a structured system.</a:t>
            </a:r>
            <a:endParaRPr>
              <a:solidFill>
                <a:schemeClr val="lt1"/>
              </a:solidFill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  												   Hakim Bey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3" name="Google Shape;173;p22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1990s Internet Theory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ctrTitle"/>
          </p:nvPr>
        </p:nvSpPr>
        <p:spPr>
          <a:xfrm>
            <a:off x="1933450" y="2187175"/>
            <a:ext cx="52923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Freedom</a:t>
            </a:r>
            <a:endParaRPr/>
          </a:p>
        </p:txBody>
      </p:sp>
      <p:sp>
        <p:nvSpPr>
          <p:cNvPr id="179" name="Google Shape;179;p23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will fail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is Physical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62" y="1321150"/>
            <a:ext cx="5425880" cy="36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is Physical</a:t>
            </a: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125" y="1360975"/>
            <a:ext cx="6051462" cy="3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is Physical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885" y="1229375"/>
            <a:ext cx="6492224" cy="3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PhD in Information Studies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Jigsaw Research Fellow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President of Operator Foundation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@blanu</a:t>
            </a:r>
            <a:endParaRPr>
              <a:solidFill>
                <a:schemeClr val="accen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OperatorFoundation.org</a:t>
            </a:r>
            <a:endParaRPr>
              <a:solidFill>
                <a:schemeClr val="accen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3"/>
              </a:rPr>
              <a:t>brandon@</a:t>
            </a:r>
            <a:r>
              <a:rPr lang="en">
                <a:solidFill>
                  <a:schemeClr val="accent1"/>
                </a:solidFill>
              </a:rPr>
              <a:t>operatorfoundation.org</a:t>
            </a:r>
            <a:endParaRPr>
              <a:solidFill>
                <a:schemeClr val="accen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</a:t>
            </a:r>
            <a:endParaRPr/>
          </a:p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Dr. Brandon Wiley</a:t>
            </a:r>
            <a:endParaRPr sz="3000"/>
          </a:p>
        </p:txBody>
      </p:sp>
      <p:pic>
        <p:nvPicPr>
          <p:cNvPr descr="oplogo.png"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113" y="2600313"/>
            <a:ext cx="25431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is Physical</a:t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476" y="1376900"/>
            <a:ext cx="4033050" cy="3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Will It Fail?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420775"/>
            <a:ext cx="62865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2384949" y="4421848"/>
            <a:ext cx="4771800" cy="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accessnow.org/keepiton/</a:t>
            </a:r>
            <a:endParaRPr/>
          </a:p>
        </p:txBody>
      </p:sp>
      <p:sp>
        <p:nvSpPr>
          <p:cNvPr id="220" name="Google Shape;220;p29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Shutdown</a:t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88" y="1226650"/>
            <a:ext cx="4865125" cy="319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ctrTitle"/>
          </p:nvPr>
        </p:nvSpPr>
        <p:spPr>
          <a:xfrm>
            <a:off x="1933450" y="2187175"/>
            <a:ext cx="52923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Freedom</a:t>
            </a:r>
            <a:endParaRPr/>
          </a:p>
        </p:txBody>
      </p:sp>
      <p:sp>
        <p:nvSpPr>
          <p:cNvPr id="227" name="Google Shape;227;p30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Will Save It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420775"/>
            <a:ext cx="6286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Censorship Circumvention</a:t>
            </a:r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4">
            <a:alphaModFix/>
          </a:blip>
          <a:srcRect b="0" l="0" r="13005" t="0"/>
          <a:stretch/>
        </p:blipFill>
        <p:spPr>
          <a:xfrm>
            <a:off x="4399150" y="1420775"/>
            <a:ext cx="3316099" cy="2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50" y="1420775"/>
            <a:ext cx="2970400" cy="2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420775"/>
            <a:ext cx="6286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Censorship Circumvention</a:t>
            </a:r>
            <a:endParaRPr/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4">
            <a:alphaModFix/>
          </a:blip>
          <a:srcRect b="0" l="0" r="13005" t="0"/>
          <a:stretch/>
        </p:blipFill>
        <p:spPr>
          <a:xfrm>
            <a:off x="4399150" y="1420775"/>
            <a:ext cx="3316099" cy="2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50" y="1420775"/>
            <a:ext cx="2970400" cy="2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854948" y="1733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/>
              <a:t>    </a:t>
            </a:r>
            <a:r>
              <a:rPr lang="en" sz="9600">
                <a:solidFill>
                  <a:schemeClr val="accent4"/>
                </a:solidFill>
              </a:rPr>
              <a:t>X        </a:t>
            </a:r>
            <a:r>
              <a:rPr lang="en" sz="9600">
                <a:solidFill>
                  <a:schemeClr val="accent2"/>
                </a:solidFill>
              </a:rPr>
              <a:t>✔</a:t>
            </a:r>
            <a:endParaRPr sz="9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420775"/>
            <a:ext cx="6286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Censorship Circumvention</a:t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 rotWithShape="1">
          <a:blip r:embed="rId4">
            <a:alphaModFix/>
          </a:blip>
          <a:srcRect b="0" l="0" r="13005" t="0"/>
          <a:stretch/>
        </p:blipFill>
        <p:spPr>
          <a:xfrm>
            <a:off x="4399150" y="1420775"/>
            <a:ext cx="3316099" cy="2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50" y="1420775"/>
            <a:ext cx="2970400" cy="2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854948" y="1733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/>
              <a:t>    </a:t>
            </a:r>
            <a:r>
              <a:rPr lang="en" sz="9600">
                <a:solidFill>
                  <a:schemeClr val="accent4"/>
                </a:solidFill>
              </a:rPr>
              <a:t>X        </a:t>
            </a:r>
            <a:r>
              <a:rPr lang="en" sz="9600">
                <a:solidFill>
                  <a:schemeClr val="accent2"/>
                </a:solidFill>
              </a:rPr>
              <a:t>✔</a:t>
            </a:r>
            <a:endParaRPr sz="9600">
              <a:solidFill>
                <a:schemeClr val="accent2"/>
              </a:solidFill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232516" y="3643825"/>
            <a:ext cx="1999584" cy="14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1420775"/>
            <a:ext cx="62865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Censorship Circumvention</a:t>
            </a:r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0" y="1420775"/>
            <a:ext cx="2970400" cy="2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62" y="1420775"/>
            <a:ext cx="2824174" cy="2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6">
            <a:alphaModFix/>
          </a:blip>
          <a:srcRect b="0" l="0" r="9165" t="0"/>
          <a:stretch/>
        </p:blipFill>
        <p:spPr>
          <a:xfrm>
            <a:off x="4252925" y="1420775"/>
            <a:ext cx="3462324" cy="2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854948" y="170522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600"/>
              <a:t>    </a:t>
            </a:r>
            <a:r>
              <a:rPr lang="en" sz="9600">
                <a:solidFill>
                  <a:schemeClr val="accent2"/>
                </a:solidFill>
              </a:rPr>
              <a:t>✔</a:t>
            </a:r>
            <a:r>
              <a:rPr lang="en" sz="9600">
                <a:solidFill>
                  <a:schemeClr val="accent4"/>
                </a:solidFill>
              </a:rPr>
              <a:t>       </a:t>
            </a:r>
            <a:r>
              <a:rPr lang="en" sz="9600">
                <a:solidFill>
                  <a:schemeClr val="accent2"/>
                </a:solidFill>
              </a:rPr>
              <a:t>✔</a:t>
            </a:r>
            <a:endParaRPr sz="9600">
              <a:solidFill>
                <a:schemeClr val="accent2"/>
              </a:solidFill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232516" y="3643825"/>
            <a:ext cx="1999584" cy="14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Operator Foundation - Shapeshifter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Pluggable Transports Specification v2.0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Defeating Internet Censorship with Dust, the Polymorphic Protocol Engine</a:t>
            </a:r>
            <a:endParaRPr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Circumventing Network Filtering with Polymorphic Protocol Shapeshifting</a:t>
            </a:r>
            <a:endParaRPr/>
          </a:p>
        </p:txBody>
      </p:sp>
      <p:sp>
        <p:nvSpPr>
          <p:cNvPr id="272" name="Google Shape;272;p35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type="ctrTitle"/>
          </p:nvPr>
        </p:nvSpPr>
        <p:spPr>
          <a:xfrm>
            <a:off x="1515726" y="2187175"/>
            <a:ext cx="75291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shutdowns?</a:t>
            </a:r>
            <a:endParaRPr/>
          </a:p>
        </p:txBody>
      </p:sp>
      <p:sp>
        <p:nvSpPr>
          <p:cNvPr id="278" name="Google Shape;278;p36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Freenet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BitTorrent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Peer-to-peer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Tor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Dust</a:t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Brandon Wiley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ED47D"/>
              </a:buClr>
              <a:buSzPts val="3000"/>
              <a:buChar char="●"/>
            </a:pPr>
            <a:r>
              <a:rPr lang="en">
                <a:solidFill>
                  <a:srgbClr val="FED47D"/>
                </a:solidFill>
              </a:rPr>
              <a:t>Arduino with Cortex M4F processor</a:t>
            </a:r>
            <a:endParaRPr>
              <a:solidFill>
                <a:srgbClr val="FED47D"/>
              </a:solidFill>
            </a:endParaRPr>
          </a:p>
          <a:p>
            <a:pPr indent="-4191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●"/>
            </a:pPr>
            <a:r>
              <a:rPr lang="en">
                <a:solidFill>
                  <a:srgbClr val="FED47D"/>
                </a:solidFill>
              </a:rPr>
              <a:t>LoRa packetized radio communication</a:t>
            </a:r>
            <a:endParaRPr>
              <a:solidFill>
                <a:srgbClr val="FED47D"/>
              </a:solidFill>
            </a:endParaRPr>
          </a:p>
          <a:p>
            <a:pPr indent="-4191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○"/>
            </a:pPr>
            <a:r>
              <a:rPr lang="en" sz="3000">
                <a:solidFill>
                  <a:srgbClr val="FED47D"/>
                </a:solidFill>
              </a:rPr>
              <a:t>900 MHz, 20 dBm, 2 km range</a:t>
            </a:r>
            <a:endParaRPr sz="3000">
              <a:solidFill>
                <a:srgbClr val="FED47D"/>
              </a:solidFill>
            </a:endParaRPr>
          </a:p>
          <a:p>
            <a:pPr indent="-4191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○"/>
            </a:pPr>
            <a:r>
              <a:rPr lang="en" sz="3000">
                <a:solidFill>
                  <a:srgbClr val="FED47D"/>
                </a:solidFill>
              </a:rPr>
              <a:t>27 kbps</a:t>
            </a:r>
            <a:endParaRPr sz="3000">
              <a:solidFill>
                <a:srgbClr val="FED47D"/>
              </a:solidFill>
            </a:endParaRPr>
          </a:p>
          <a:p>
            <a:pPr indent="0" lvl="0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ED47D"/>
              </a:solidFill>
            </a:endParaRPr>
          </a:p>
        </p:txBody>
      </p:sp>
      <p:sp>
        <p:nvSpPr>
          <p:cNvPr id="285" name="Google Shape;285;p37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EDEN - Peer-to-peer texting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ED47D"/>
              </a:buClr>
              <a:buSzPts val="3000"/>
              <a:buChar char="●"/>
            </a:pPr>
            <a:r>
              <a:rPr lang="en">
                <a:solidFill>
                  <a:srgbClr val="FED47D"/>
                </a:solidFill>
              </a:rPr>
              <a:t>RFM69HCW packetized radio</a:t>
            </a:r>
            <a:endParaRPr>
              <a:solidFill>
                <a:srgbClr val="FED47D"/>
              </a:solidFill>
            </a:endParaRPr>
          </a:p>
          <a:p>
            <a:pPr indent="-4191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○"/>
            </a:pPr>
            <a:r>
              <a:rPr lang="en">
                <a:solidFill>
                  <a:srgbClr val="FED47D"/>
                </a:solidFill>
              </a:rPr>
              <a:t>900 MHz, 20 dBm, 0.5 km range</a:t>
            </a:r>
            <a:endParaRPr>
              <a:solidFill>
                <a:srgbClr val="FED47D"/>
              </a:solidFill>
            </a:endParaRPr>
          </a:p>
          <a:p>
            <a:pPr indent="-4191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●"/>
            </a:pPr>
            <a:r>
              <a:rPr lang="en">
                <a:solidFill>
                  <a:srgbClr val="FED47D"/>
                </a:solidFill>
              </a:rPr>
              <a:t>Codec2 voice compression</a:t>
            </a:r>
            <a:endParaRPr>
              <a:solidFill>
                <a:srgbClr val="FED47D"/>
              </a:solidFill>
            </a:endParaRPr>
          </a:p>
          <a:p>
            <a:pPr indent="-3810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2400"/>
              <a:buChar char="○"/>
            </a:pPr>
            <a:r>
              <a:rPr lang="en">
                <a:solidFill>
                  <a:srgbClr val="FED47D"/>
                </a:solidFill>
              </a:rPr>
              <a:t>Mode 700C gives 0.5 s of audio per packet</a:t>
            </a:r>
            <a:endParaRPr>
              <a:solidFill>
                <a:srgbClr val="FED47D"/>
              </a:solidFill>
            </a:endParaRPr>
          </a:p>
          <a:p>
            <a:pPr indent="-3810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2400"/>
              <a:buChar char="○"/>
            </a:pPr>
            <a:r>
              <a:rPr lang="en">
                <a:solidFill>
                  <a:srgbClr val="FED47D"/>
                </a:solidFill>
              </a:rPr>
              <a:t>Codec2 Arduino package</a:t>
            </a:r>
            <a:endParaRPr>
              <a:solidFill>
                <a:srgbClr val="FED47D"/>
              </a:solidFill>
            </a:endParaRPr>
          </a:p>
          <a:p>
            <a:pPr indent="-4191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D47D"/>
              </a:buClr>
              <a:buSzPts val="3000"/>
              <a:buChar char="●"/>
            </a:pPr>
            <a:r>
              <a:rPr lang="en">
                <a:solidFill>
                  <a:srgbClr val="FED47D"/>
                </a:solidFill>
              </a:rPr>
              <a:t>Any node can be a repeater</a:t>
            </a:r>
            <a:endParaRPr>
              <a:solidFill>
                <a:srgbClr val="FED47D"/>
              </a:solidFill>
            </a:endParaRPr>
          </a:p>
        </p:txBody>
      </p:sp>
      <p:sp>
        <p:nvSpPr>
          <p:cNvPr id="291" name="Google Shape;291;p38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EDEN - Voice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Iridium satellite network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Bridged to the mobile text network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Meshes with peer-to-peer texting</a:t>
            </a:r>
            <a:endParaRPr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Works everywhere in the world</a:t>
            </a:r>
            <a:endParaRPr/>
          </a:p>
        </p:txBody>
      </p:sp>
      <p:sp>
        <p:nvSpPr>
          <p:cNvPr id="297" name="Google Shape;297;p39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EDEN - Satellite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Long range, low bandwidth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Satellite link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Repeaters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Emergency communication focus</a:t>
            </a:r>
            <a:endParaRPr/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Urban deployment focus</a:t>
            </a:r>
            <a:endParaRPr/>
          </a:p>
        </p:txBody>
      </p:sp>
      <p:sp>
        <p:nvSpPr>
          <p:cNvPr id="303" name="Google Shape;303;p40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EDEN - Differentiators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854950" y="1184675"/>
            <a:ext cx="82890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OperatorFoundation.org</a:t>
            </a:r>
            <a:endParaRPr>
              <a:solidFill>
                <a:schemeClr val="accen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</a:t>
            </a:r>
            <a:endParaRPr/>
          </a:p>
        </p:txBody>
      </p:sp>
      <p:sp>
        <p:nvSpPr>
          <p:cNvPr id="309" name="Google Shape;309;p41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Support Internet Freedom</a:t>
            </a:r>
            <a:endParaRPr sz="3000"/>
          </a:p>
        </p:txBody>
      </p:sp>
      <p:grpSp>
        <p:nvGrpSpPr>
          <p:cNvPr id="310" name="Google Shape;310;p41"/>
          <p:cNvGrpSpPr/>
          <p:nvPr/>
        </p:nvGrpSpPr>
        <p:grpSpPr>
          <a:xfrm>
            <a:off x="6178625" y="1999000"/>
            <a:ext cx="2949900" cy="2995550"/>
            <a:chOff x="768425" y="1999000"/>
            <a:chExt cx="2949900" cy="2995550"/>
          </a:xfrm>
        </p:grpSpPr>
        <p:pic>
          <p:nvPicPr>
            <p:cNvPr id="311" name="Google Shape;31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4950" y="1999000"/>
              <a:ext cx="2627750" cy="262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41"/>
            <p:cNvSpPr txBox="1"/>
            <p:nvPr/>
          </p:nvSpPr>
          <p:spPr>
            <a:xfrm>
              <a:off x="768425" y="4626750"/>
              <a:ext cx="29499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Yes, we accept Bitcoin donations.</a:t>
              </a:r>
              <a:endParaRPr>
                <a:solidFill>
                  <a:schemeClr val="accent2"/>
                </a:solidFill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oplogo.png" id="313" name="Google Shape;31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750" y="1944575"/>
            <a:ext cx="2751700" cy="27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type="ctrTitle"/>
          </p:nvPr>
        </p:nvSpPr>
        <p:spPr>
          <a:xfrm>
            <a:off x="2220061" y="2187175"/>
            <a:ext cx="47100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Slides</a:t>
            </a:r>
            <a:endParaRPr/>
          </a:p>
        </p:txBody>
      </p:sp>
      <p:sp>
        <p:nvSpPr>
          <p:cNvPr id="319" name="Google Shape;319;p42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Moonbounce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iOS Swift API for Shapeshifter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iOS Network Extension for Shapeshifter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OpenVPN transports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Postcard</a:t>
            </a:r>
            <a:endParaRPr/>
          </a:p>
        </p:txBody>
      </p:sp>
      <p:sp>
        <p:nvSpPr>
          <p:cNvPr id="325" name="Google Shape;325;p43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Projects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Foundation</a:t>
            </a:r>
            <a:endParaRPr/>
          </a:p>
        </p:txBody>
      </p:sp>
      <p:pic>
        <p:nvPicPr>
          <p:cNvPr descr="oplogo.png" id="87" name="Google Shape;8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38" y="1433838"/>
            <a:ext cx="25431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>
            <a:off x="3573825" y="1390325"/>
            <a:ext cx="5112900" cy="3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Operator makes usable tools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to help people around the world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with censorship, security, and privacy.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854900" y="3782950"/>
            <a:ext cx="2540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9DAF8"/>
                </a:solidFill>
              </a:rPr>
              <a:t>technology</a:t>
            </a:r>
            <a:endParaRPr>
              <a:solidFill>
                <a:srgbClr val="C9DAF8"/>
              </a:solidFill>
            </a:endParaRPr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Pillars</a:t>
            </a:r>
            <a:endParaRPr/>
          </a:p>
        </p:txBody>
      </p:sp>
      <p:grpSp>
        <p:nvGrpSpPr>
          <p:cNvPr id="95" name="Google Shape;95;p12"/>
          <p:cNvGrpSpPr/>
          <p:nvPr/>
        </p:nvGrpSpPr>
        <p:grpSpPr>
          <a:xfrm>
            <a:off x="854950" y="1328125"/>
            <a:ext cx="7620000" cy="2540000"/>
            <a:chOff x="854950" y="1785325"/>
            <a:chExt cx="7620000" cy="2540000"/>
          </a:xfrm>
        </p:grpSpPr>
        <p:pic>
          <p:nvPicPr>
            <p:cNvPr descr="purple ipad with the operator logo on it" id="96" name="Google Shape;96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4950" y="1785325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urple computer with rounded corner rectangles coming out of it" id="97" name="Google Shape;97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94950" y="1785325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lobe with thought bubbles coming out that contain people" id="98" name="Google Shape;98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34950" y="1785325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3369500" y="3782950"/>
            <a:ext cx="2540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design</a:t>
            </a:r>
            <a:endParaRPr>
              <a:solidFill>
                <a:srgbClr val="8E7CC3"/>
              </a:solidFill>
            </a:endParaRPr>
          </a:p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5960300" y="3782950"/>
            <a:ext cx="25401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people</a:t>
            </a:r>
            <a:endParaRPr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Board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2623138" y="1245772"/>
            <a:ext cx="3897725" cy="3897725"/>
            <a:chOff x="1869875" y="2382122"/>
            <a:chExt cx="3897725" cy="3897725"/>
          </a:xfrm>
        </p:grpSpPr>
        <p:pic>
          <p:nvPicPr>
            <p:cNvPr id="107" name="Google Shape;10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69875" y="2382122"/>
              <a:ext cx="1948858" cy="194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18733" y="2382122"/>
              <a:ext cx="1948858" cy="194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69875" y="4330985"/>
              <a:ext cx="1948858" cy="194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18742" y="4330985"/>
              <a:ext cx="1948858" cy="1948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3"/>
          <p:cNvSpPr txBox="1"/>
          <p:nvPr/>
        </p:nvSpPr>
        <p:spPr>
          <a:xfrm>
            <a:off x="931150" y="1970125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Brandon Wiley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854950" y="3951325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Donald Jackson</a:t>
            </a:r>
            <a:endParaRPr sz="1800">
              <a:solidFill>
                <a:schemeClr val="lt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6493750" y="3951325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Lewis Weil</a:t>
            </a:r>
            <a:endParaRPr sz="1800">
              <a:solidFill>
                <a:schemeClr val="accent4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6493750" y="1970125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Corie Johnson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Operator Staff</a:t>
            </a:r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6777" l="0" r="0" t="18494"/>
          <a:stretch/>
        </p:blipFill>
        <p:spPr>
          <a:xfrm>
            <a:off x="1078100" y="1700500"/>
            <a:ext cx="2629499" cy="245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1246800" y="1290700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Adelita Schule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6472725" y="1290700"/>
            <a:ext cx="26295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</a:t>
            </a:r>
            <a:r>
              <a:rPr lang="en">
                <a:solidFill>
                  <a:schemeClr val="accent3"/>
                </a:solidFill>
              </a:rPr>
              <a:t>Not pictured:</a:t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Amber Carter</a:t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Robin Tarsiger</a:t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Lauren McCormick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3837600" y="1290700"/>
            <a:ext cx="1996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Melissa Mason</a:t>
            </a:r>
            <a:endParaRPr sz="1800">
              <a:solidFill>
                <a:schemeClr val="accent2"/>
              </a:solidFill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0000" y="1700500"/>
            <a:ext cx="2460325" cy="245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ctrTitle"/>
          </p:nvPr>
        </p:nvSpPr>
        <p:spPr>
          <a:xfrm>
            <a:off x="1933450" y="2187175"/>
            <a:ext cx="52923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Freedom</a:t>
            </a:r>
            <a:endParaRPr/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2220061" y="3731181"/>
            <a:ext cx="47100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854948" y="1184672"/>
            <a:ext cx="78318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 txBox="1"/>
          <p:nvPr>
            <p:ph type="title"/>
          </p:nvPr>
        </p:nvSpPr>
        <p:spPr>
          <a:xfrm>
            <a:off x="854948" y="162403"/>
            <a:ext cx="7831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15933" l="0" r="6994" t="22020"/>
          <a:stretch/>
        </p:blipFill>
        <p:spPr>
          <a:xfrm>
            <a:off x="943625" y="1239875"/>
            <a:ext cx="7477396" cy="37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